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58" r:id="rId2"/>
    <p:sldId id="326" r:id="rId3"/>
    <p:sldId id="383" r:id="rId4"/>
    <p:sldId id="386" r:id="rId5"/>
    <p:sldId id="380" r:id="rId6"/>
    <p:sldId id="381" r:id="rId7"/>
    <p:sldId id="382" r:id="rId8"/>
    <p:sldId id="363" r:id="rId9"/>
    <p:sldId id="364" r:id="rId10"/>
    <p:sldId id="368" r:id="rId11"/>
    <p:sldId id="376" r:id="rId12"/>
    <p:sldId id="384" r:id="rId13"/>
    <p:sldId id="385" r:id="rId14"/>
    <p:sldId id="31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tting up  simulation" id="{337A31E1-0963-0147-AAA7-FACFE9380AE3}">
          <p14:sldIdLst>
            <p14:sldId id="358"/>
            <p14:sldId id="326"/>
            <p14:sldId id="383"/>
            <p14:sldId id="386"/>
            <p14:sldId id="380"/>
            <p14:sldId id="381"/>
            <p14:sldId id="382"/>
            <p14:sldId id="363"/>
            <p14:sldId id="364"/>
            <p14:sldId id="368"/>
          </p14:sldIdLst>
        </p14:section>
        <p14:section name="other info" id="{7C361AFD-57CD-664E-9B39-7214C6E36BC0}">
          <p14:sldIdLst>
            <p14:sldId id="376"/>
            <p14:sldId id="384"/>
            <p14:sldId id="385"/>
            <p14:sldId id="3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E4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64" autoAdjust="0"/>
    <p:restoredTop sz="86259" autoAdjust="0"/>
  </p:normalViewPr>
  <p:slideViewPr>
    <p:cSldViewPr snapToGrid="0" snapToObjects="1">
      <p:cViewPr varScale="1">
        <p:scale>
          <a:sx n="132" d="100"/>
          <a:sy n="132" d="100"/>
        </p:scale>
        <p:origin x="168" y="1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39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D5D3-ECAA-9648-8FB1-A242A5F9B40C}" type="datetimeFigureOut">
              <a:rPr lang="en-US" smtClean="0"/>
              <a:t>4/3/19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F01BB-264E-6148-9937-0CFECAAFC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91F11-61E2-1C4E-A904-ECFF02709C3F}" type="datetimeFigureOut">
              <a:rPr lang="en-US" smtClean="0"/>
              <a:t>4/3/19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1283E-D119-2E45-847C-6D3956FB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8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Comments removed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81283E-D119-2E45-847C-6D3956FBF8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1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1283E-D119-2E45-847C-6D3956FBF8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59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two commands to do unit cell, much faster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81283E-D119-2E45-847C-6D3956FBF8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91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6392350-E601-BD4A-87D4-8A8C3CEF1A1A}" type="datetime1">
              <a:rPr lang="en-US" smtClean="0"/>
              <a:t>4/3/19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03F2766-5D0B-104D-A70C-6955D22EA33A}" type="datetime1">
              <a:rPr lang="en-US" smtClean="0"/>
              <a:t>4/3/19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1238" y="114300"/>
            <a:ext cx="1966912" cy="5676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" y="114300"/>
            <a:ext cx="5748338" cy="5676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580906B-F27A-B840-9FF8-BE0B2B23CF78}" type="datetime1">
              <a:rPr lang="en-US" smtClean="0"/>
              <a:t>4/3/19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A586924-8348-B44D-B8BC-01ED80BC99C4}" type="datetime1">
              <a:rPr lang="en-US" smtClean="0"/>
              <a:t>4/3/19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A22ADF0-193C-9E49-B6AD-365C5299C624}" type="datetime1">
              <a:rPr lang="en-US" smtClean="0"/>
              <a:t>4/3/19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295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3BFF4EC-CB74-0148-8110-548B2B12DE6B}" type="datetime1">
              <a:rPr lang="en-US" smtClean="0"/>
              <a:t>4/3/19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9545C433-A512-8A42-A48A-36DD7B00675A}" type="datetime1">
              <a:rPr lang="en-US" smtClean="0"/>
              <a:t>4/3/19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8B58B5A-2A07-F14F-8C2E-45373904FE7B}" type="datetime1">
              <a:rPr lang="en-US" smtClean="0"/>
              <a:t>4/3/19</a:t>
            </a:fld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368A54-914E-4145-AC35-AB3020C17C5B}" type="datetime1">
              <a:rPr lang="en-US" smtClean="0"/>
              <a:t>4/3/19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89FC64B-AFF3-B646-8D85-2C5722B6EFD7}" type="datetime1">
              <a:rPr lang="en-US" smtClean="0"/>
              <a:t>4/3/19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D9553DE-7479-304B-A31B-FA7B089AA4FD}" type="datetime1">
              <a:rPr lang="en-US" smtClean="0"/>
              <a:t>4/3/19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0500" y="1143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764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295400"/>
            <a:ext cx="8077200" cy="76200"/>
          </a:xfrm>
          <a:prstGeom prst="rect">
            <a:avLst/>
          </a:pr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1343935" y="64973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2857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rac.nublado.org/wiki/RunningC1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M16 command deck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92" y="1502780"/>
            <a:ext cx="7162800" cy="4114800"/>
          </a:xfrm>
        </p:spPr>
        <p:txBody>
          <a:bodyPr/>
          <a:lstStyle/>
          <a:p>
            <a:r>
              <a:rPr lang="en-US" sz="1600" dirty="0"/>
              <a:t>blackbody, T=4.87e4 K </a:t>
            </a:r>
          </a:p>
          <a:p>
            <a:r>
              <a:rPr lang="en-US" sz="1600" dirty="0"/>
              <a:t>Q(H)  49.70</a:t>
            </a:r>
          </a:p>
          <a:p>
            <a:r>
              <a:rPr lang="en-US" sz="1600" dirty="0"/>
              <a:t>radius 19</a:t>
            </a:r>
          </a:p>
          <a:p>
            <a:r>
              <a:rPr lang="en-US" sz="1600" dirty="0" err="1"/>
              <a:t>hden</a:t>
            </a:r>
            <a:r>
              <a:rPr lang="en-US" sz="1600" dirty="0"/>
              <a:t> 3</a:t>
            </a:r>
          </a:p>
          <a:p>
            <a:r>
              <a:rPr lang="en-US" sz="1600" dirty="0"/>
              <a:t>abundances HII region</a:t>
            </a:r>
          </a:p>
          <a:p>
            <a:r>
              <a:rPr lang="en-US" sz="1600" dirty="0"/>
              <a:t>cosmic ray background</a:t>
            </a:r>
          </a:p>
          <a:p>
            <a:r>
              <a:rPr lang="en-US" sz="1600" dirty="0"/>
              <a:t>CMB</a:t>
            </a:r>
          </a:p>
          <a:p>
            <a:r>
              <a:rPr lang="en-US" sz="1600" dirty="0"/>
              <a:t>iterate</a:t>
            </a:r>
          </a:p>
          <a:p>
            <a:r>
              <a:rPr lang="en-US" sz="1600" dirty="0"/>
              <a:t>print last iteration</a:t>
            </a:r>
          </a:p>
          <a:p>
            <a:r>
              <a:rPr lang="en-US" sz="1600" dirty="0"/>
              <a:t>save overview "M16.ovr" last</a:t>
            </a:r>
          </a:p>
          <a:p>
            <a:r>
              <a:rPr lang="en-US" sz="1600" dirty="0"/>
              <a:t>save continuum "M16.con" units microns last</a:t>
            </a:r>
          </a:p>
          <a:p>
            <a:r>
              <a:rPr lang="en-US" sz="1600" dirty="0"/>
              <a:t>save line emissivity "M16.ems" last</a:t>
            </a:r>
          </a:p>
          <a:p>
            <a:r>
              <a:rPr lang="en-US" sz="1600" dirty="0"/>
              <a:t>H  1      4861.33A </a:t>
            </a:r>
          </a:p>
          <a:p>
            <a:r>
              <a:rPr lang="en-US" sz="1600" dirty="0"/>
              <a:t>O  1      6300.30A </a:t>
            </a:r>
          </a:p>
          <a:p>
            <a:r>
              <a:rPr lang="en-US" sz="1600" dirty="0" err="1"/>
              <a:t>Blnd</a:t>
            </a:r>
            <a:r>
              <a:rPr lang="en-US" sz="1600" dirty="0"/>
              <a:t>      3727.00A  </a:t>
            </a:r>
          </a:p>
          <a:p>
            <a:r>
              <a:rPr lang="en-US" sz="1600" dirty="0"/>
              <a:t>O  3      5006.84A </a:t>
            </a:r>
          </a:p>
          <a:p>
            <a:r>
              <a:rPr lang="en-US" sz="1600" dirty="0"/>
              <a:t>end of lines</a:t>
            </a:r>
          </a:p>
          <a:p>
            <a:r>
              <a:rPr lang="en-US" sz="1600" dirty="0"/>
              <a:t>*******************************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941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into 6 groups, do 6 radii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Radius.  (log, cm)</a:t>
            </a:r>
          </a:p>
          <a:p>
            <a:pPr lvl="1"/>
            <a:r>
              <a:rPr lang="en-US" dirty="0"/>
              <a:t>13</a:t>
            </a:r>
          </a:p>
          <a:p>
            <a:pPr lvl="1"/>
            <a:r>
              <a:rPr lang="en-US" dirty="0"/>
              <a:t>15</a:t>
            </a:r>
          </a:p>
          <a:p>
            <a:pPr lvl="1"/>
            <a:r>
              <a:rPr lang="en-US" dirty="0"/>
              <a:t>17</a:t>
            </a:r>
          </a:p>
          <a:p>
            <a:pPr lvl="1"/>
            <a:r>
              <a:rPr lang="en-US" dirty="0"/>
              <a:t>19</a:t>
            </a:r>
          </a:p>
          <a:p>
            <a:pPr lvl="1"/>
            <a:r>
              <a:rPr lang="en-US" dirty="0"/>
              <a:t>21</a:t>
            </a:r>
          </a:p>
          <a:p>
            <a:pPr lvl="1"/>
            <a:r>
              <a:rPr lang="en-US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07767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57708-D8DF-1C47-9667-A0C924B0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prefix file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542D7-D81F-8B49-B3CC-16BC877F4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660072"/>
            <a:ext cx="8248650" cy="4114800"/>
          </a:xfrm>
        </p:spPr>
        <p:txBody>
          <a:bodyPr/>
          <a:lstStyle/>
          <a:p>
            <a:pPr lvl="1"/>
            <a:r>
              <a:rPr lang="en-US" dirty="0"/>
              <a:t>Save overview “</a:t>
            </a:r>
            <a:r>
              <a:rPr lang="en-US" dirty="0" err="1"/>
              <a:t>HII.ovr</a:t>
            </a:r>
            <a:r>
              <a:rPr lang="en-US" dirty="0"/>
              <a:t>” last no hash</a:t>
            </a:r>
          </a:p>
          <a:p>
            <a:pPr lvl="1"/>
            <a:r>
              <a:rPr lang="en-US" dirty="0"/>
              <a:t>Save element hydrogen “</a:t>
            </a:r>
            <a:r>
              <a:rPr lang="en-US" dirty="0" err="1"/>
              <a:t>HII.hyd</a:t>
            </a:r>
            <a:r>
              <a:rPr lang="en-US" dirty="0"/>
              <a:t>” last no hash</a:t>
            </a:r>
          </a:p>
          <a:p>
            <a:pPr lvl="1"/>
            <a:r>
              <a:rPr lang="en-US" dirty="0"/>
              <a:t>Save emitted continuum “</a:t>
            </a:r>
            <a:r>
              <a:rPr lang="en-US" dirty="0" err="1"/>
              <a:t>HII.econ</a:t>
            </a:r>
            <a:r>
              <a:rPr lang="en-US" dirty="0"/>
              <a:t>” units microns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/>
              <a:t>Set save prefix “HII”</a:t>
            </a:r>
          </a:p>
          <a:p>
            <a:pPr lvl="1"/>
            <a:r>
              <a:rPr lang="en-US" dirty="0"/>
              <a:t>Save overview “.</a:t>
            </a:r>
            <a:r>
              <a:rPr lang="en-US" dirty="0" err="1"/>
              <a:t>ovr</a:t>
            </a:r>
            <a:r>
              <a:rPr lang="en-US" dirty="0"/>
              <a:t>” last no hash</a:t>
            </a:r>
          </a:p>
          <a:p>
            <a:pPr lvl="1"/>
            <a:r>
              <a:rPr lang="en-US" dirty="0"/>
              <a:t>Save element hydrogen “.</a:t>
            </a:r>
            <a:r>
              <a:rPr lang="en-US" dirty="0" err="1"/>
              <a:t>hyd</a:t>
            </a:r>
            <a:r>
              <a:rPr lang="en-US" dirty="0"/>
              <a:t>” last no hash</a:t>
            </a:r>
          </a:p>
          <a:p>
            <a:pPr lvl="1"/>
            <a:r>
              <a:rPr lang="en-US" dirty="0"/>
              <a:t>Save emitted continuum “.econ” units microns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99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E6FF8-0D97-E64C-8C0C-2A0D147E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did 10</a:t>
            </a:r>
            <a:r>
              <a:rPr lang="en-US" baseline="30000" dirty="0"/>
              <a:t>19</a:t>
            </a:r>
            <a:r>
              <a:rPr lang="en-US" dirty="0"/>
              <a:t> cm, about 3 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C64EC-4047-CE40-ADFA-C8DAC5B4E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do 21, 23</a:t>
            </a:r>
          </a:p>
          <a:p>
            <a:r>
              <a:rPr lang="en-US" dirty="0"/>
              <a:t>17, 15, 13</a:t>
            </a:r>
          </a:p>
        </p:txBody>
      </p:sp>
    </p:spTree>
    <p:extLst>
      <p:ext uri="{BB962C8B-B14F-4D97-AF65-F5344CB8AC3E}">
        <p14:creationId xmlns:p14="http://schemas.microsoft.com/office/powerpoint/2010/main" val="2754539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4931"/>
            <a:ext cx="8494928" cy="1143000"/>
          </a:xfrm>
        </p:spPr>
        <p:txBody>
          <a:bodyPr/>
          <a:lstStyle/>
          <a:p>
            <a:r>
              <a:rPr lang="en-US" dirty="0"/>
              <a:t>The grid command – Hazy1 Chap 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452" y="1508428"/>
            <a:ext cx="8812162" cy="4689645"/>
          </a:xfrm>
        </p:spPr>
        <p:txBody>
          <a:bodyPr/>
          <a:lstStyle/>
          <a:p>
            <a:r>
              <a:rPr lang="en-US" dirty="0"/>
              <a:t>Grid command computes a grid of models in parallel</a:t>
            </a:r>
          </a:p>
          <a:p>
            <a:r>
              <a:rPr lang="en-US" dirty="0"/>
              <a:t>Include “vary” keyword on commands with variable parameters (Chapter 17.4)</a:t>
            </a:r>
          </a:p>
          <a:p>
            <a:r>
              <a:rPr lang="en-US" dirty="0"/>
              <a:t>“grid” command specifies lower, upper bounds, and step size</a:t>
            </a:r>
          </a:p>
          <a:p>
            <a:pPr lvl="1"/>
            <a:r>
              <a:rPr lang="en-US" dirty="0"/>
              <a:t>Radius 13 vary</a:t>
            </a:r>
          </a:p>
          <a:p>
            <a:pPr lvl="1"/>
            <a:r>
              <a:rPr lang="en-US" dirty="0"/>
              <a:t>grid 13 23 2</a:t>
            </a:r>
          </a:p>
          <a:p>
            <a:pPr lvl="1"/>
            <a:r>
              <a:rPr lang="en-US" dirty="0"/>
              <a:t>Hazy 1 sec 18.5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Special rules for temperature grids</a:t>
            </a:r>
          </a:p>
          <a:p>
            <a:r>
              <a:rPr lang="en-US" dirty="0"/>
              <a:t>Models are done in parallel on multi-core machines</a:t>
            </a:r>
          </a:p>
        </p:txBody>
      </p:sp>
    </p:spTree>
    <p:extLst>
      <p:ext uri="{BB962C8B-B14F-4D97-AF65-F5344CB8AC3E}">
        <p14:creationId xmlns:p14="http://schemas.microsoft.com/office/powerpoint/2010/main" val="2864987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4931"/>
            <a:ext cx="8494928" cy="1143000"/>
          </a:xfrm>
        </p:spPr>
        <p:txBody>
          <a:bodyPr/>
          <a:lstStyle/>
          <a:p>
            <a:r>
              <a:rPr lang="en-US" dirty="0"/>
              <a:t>The grid command – Hazy1 Chap 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452" y="1508428"/>
            <a:ext cx="8812162" cy="4689645"/>
          </a:xfrm>
        </p:spPr>
        <p:txBody>
          <a:bodyPr/>
          <a:lstStyle/>
          <a:p>
            <a:r>
              <a:rPr lang="en-US" dirty="0"/>
              <a:t>“Save grid” command saves step parameters</a:t>
            </a:r>
          </a:p>
          <a:p>
            <a:pPr lvl="1"/>
            <a:r>
              <a:rPr lang="en-US" dirty="0"/>
              <a:t>Check </a:t>
            </a:r>
            <a:r>
              <a:rPr lang="en-US"/>
              <a:t>for problems</a:t>
            </a:r>
            <a:endParaRPr lang="en-US" dirty="0"/>
          </a:p>
          <a:p>
            <a:r>
              <a:rPr lang="en-US" dirty="0"/>
              <a:t>“no hash”, “last”, options on other save commands</a:t>
            </a:r>
          </a:p>
          <a:p>
            <a:r>
              <a:rPr lang="en-US" dirty="0"/>
              <a:t>(See </a:t>
            </a:r>
            <a:r>
              <a:rPr lang="en-US" dirty="0">
                <a:hlinkClick r:id="rId2"/>
              </a:rPr>
              <a:t>this page</a:t>
            </a:r>
            <a:r>
              <a:rPr lang="en-US" dirty="0"/>
              <a:t> for description of </a:t>
            </a:r>
            <a:r>
              <a:rPr lang="mr-IN" dirty="0"/>
              <a:t>–</a:t>
            </a:r>
            <a:r>
              <a:rPr lang="en-US" dirty="0"/>
              <a:t>a runtime)</a:t>
            </a:r>
          </a:p>
        </p:txBody>
      </p:sp>
    </p:spTree>
    <p:extLst>
      <p:ext uri="{BB962C8B-B14F-4D97-AF65-F5344CB8AC3E}">
        <p14:creationId xmlns:p14="http://schemas.microsoft.com/office/powerpoint/2010/main" val="260589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“unit cell”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sometimes model a cubic cm of matter</a:t>
            </a:r>
          </a:p>
          <a:p>
            <a:pPr lvl="1"/>
            <a:r>
              <a:rPr lang="en-US" dirty="0"/>
              <a:t>A “unit cell”, 1 cm</a:t>
            </a:r>
            <a:r>
              <a:rPr lang="en-US" baseline="30000" dirty="0"/>
              <a:t>3</a:t>
            </a:r>
          </a:p>
          <a:p>
            <a:r>
              <a:rPr lang="en-US" dirty="0"/>
              <a:t>Lots faster &amp; simpler</a:t>
            </a:r>
          </a:p>
          <a:p>
            <a:r>
              <a:rPr lang="en-US" dirty="0"/>
              <a:t>These commands do a single “zone” that is log(</a:t>
            </a:r>
            <a:r>
              <a:rPr lang="en-US" dirty="0" err="1"/>
              <a:t>dr</a:t>
            </a:r>
            <a:r>
              <a:rPr lang="en-US" dirty="0"/>
              <a:t>)=0 (or 1 cm) thick</a:t>
            </a:r>
          </a:p>
          <a:p>
            <a:pPr lvl="1"/>
            <a:r>
              <a:rPr lang="en-US" dirty="0"/>
              <a:t>stop zone 1</a:t>
            </a:r>
          </a:p>
          <a:p>
            <a:pPr lvl="1"/>
            <a:r>
              <a:rPr lang="en-US" dirty="0"/>
              <a:t>set </a:t>
            </a:r>
            <a:r>
              <a:rPr lang="en-US" dirty="0" err="1"/>
              <a:t>dr</a:t>
            </a:r>
            <a:r>
              <a:rPr lang="en-US" dirty="0"/>
              <a:t> 0</a:t>
            </a:r>
          </a:p>
        </p:txBody>
      </p:sp>
      <p:pic>
        <p:nvPicPr>
          <p:cNvPr id="5" name="Picture 4" descr="Cube_(PSF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014" y="4334256"/>
            <a:ext cx="2612136" cy="252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1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deck as unit cell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92" y="1502780"/>
            <a:ext cx="7162800" cy="4114800"/>
          </a:xfrm>
        </p:spPr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Stop zone 1</a:t>
            </a:r>
          </a:p>
          <a:p>
            <a:r>
              <a:rPr lang="en-US" sz="2000" dirty="0">
                <a:highlight>
                  <a:srgbClr val="FFFF00"/>
                </a:highlight>
              </a:rPr>
              <a:t>Set </a:t>
            </a:r>
            <a:r>
              <a:rPr lang="en-US" sz="2000" dirty="0" err="1">
                <a:highlight>
                  <a:srgbClr val="FFFF00"/>
                </a:highlight>
              </a:rPr>
              <a:t>dr</a:t>
            </a:r>
            <a:r>
              <a:rPr lang="en-US" sz="2000" dirty="0">
                <a:highlight>
                  <a:srgbClr val="FFFF00"/>
                </a:highlight>
              </a:rPr>
              <a:t> 0</a:t>
            </a:r>
          </a:p>
          <a:p>
            <a:r>
              <a:rPr lang="en-US" sz="2000" dirty="0"/>
              <a:t>blackbody, T=4.87e4 K # the AGN3 Table 2.3 entry for O4 V</a:t>
            </a:r>
          </a:p>
          <a:p>
            <a:r>
              <a:rPr lang="en-US" sz="2000" dirty="0"/>
              <a:t>Q(H)  49.70</a:t>
            </a:r>
          </a:p>
          <a:p>
            <a:r>
              <a:rPr lang="en-US" sz="2000" dirty="0"/>
              <a:t>radius 19</a:t>
            </a:r>
          </a:p>
          <a:p>
            <a:r>
              <a:rPr lang="en-US" sz="2000" dirty="0" err="1"/>
              <a:t>hden</a:t>
            </a:r>
            <a:r>
              <a:rPr lang="en-US" sz="2000" dirty="0"/>
              <a:t> 3</a:t>
            </a:r>
          </a:p>
          <a:p>
            <a:r>
              <a:rPr lang="en-US" sz="2000" dirty="0"/>
              <a:t>abundances HII region</a:t>
            </a:r>
          </a:p>
          <a:p>
            <a:r>
              <a:rPr lang="en-US" sz="2000" dirty="0"/>
              <a:t>cosmic ray background</a:t>
            </a:r>
          </a:p>
          <a:p>
            <a:r>
              <a:rPr lang="en-US" sz="2000" dirty="0"/>
              <a:t>CMB</a:t>
            </a:r>
          </a:p>
          <a:p>
            <a:r>
              <a:rPr lang="en-US" sz="2000" dirty="0"/>
              <a:t>iterate</a:t>
            </a:r>
          </a:p>
          <a:p>
            <a:r>
              <a:rPr lang="en-US" sz="2000" dirty="0"/>
              <a:t>print last iteration</a:t>
            </a:r>
          </a:p>
          <a:p>
            <a:r>
              <a:rPr lang="en-US" sz="2000" dirty="0"/>
              <a:t>save overview "M16.ovr" last</a:t>
            </a:r>
          </a:p>
          <a:p>
            <a:r>
              <a:rPr lang="en-US" sz="2000" dirty="0"/>
              <a:t>save continuum "M16.con" units microns last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114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90DF2-6E9D-CB4A-8253-CD91A220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499" y="114300"/>
            <a:ext cx="8733581" cy="1143000"/>
          </a:xfrm>
        </p:spPr>
        <p:txBody>
          <a:bodyPr/>
          <a:lstStyle/>
          <a:p>
            <a:r>
              <a:rPr lang="en-US" sz="3600" dirty="0"/>
              <a:t>Only save spectrum emitted by the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C53A7-784A-354B-B89C-349122ED5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88" y="1549079"/>
            <a:ext cx="7162800" cy="4114800"/>
          </a:xfrm>
        </p:spPr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stop zone 1</a:t>
            </a:r>
          </a:p>
          <a:p>
            <a:r>
              <a:rPr lang="en-US" sz="2000" dirty="0">
                <a:highlight>
                  <a:srgbClr val="FFFF00"/>
                </a:highlight>
              </a:rPr>
              <a:t>set </a:t>
            </a:r>
            <a:r>
              <a:rPr lang="en-US" sz="2000" dirty="0" err="1">
                <a:highlight>
                  <a:srgbClr val="FFFF00"/>
                </a:highlight>
              </a:rPr>
              <a:t>dr</a:t>
            </a:r>
            <a:r>
              <a:rPr lang="en-US" sz="2000" dirty="0">
                <a:highlight>
                  <a:srgbClr val="FFFF00"/>
                </a:highlight>
              </a:rPr>
              <a:t> 0</a:t>
            </a:r>
          </a:p>
          <a:p>
            <a:r>
              <a:rPr lang="en-US" sz="2000" dirty="0"/>
              <a:t>blackbody, T=4.87e4 K # the AGN3 Table 2.3 entry for O4 V</a:t>
            </a:r>
          </a:p>
          <a:p>
            <a:r>
              <a:rPr lang="en-US" sz="2000" dirty="0"/>
              <a:t>Q(H)  49.70</a:t>
            </a:r>
          </a:p>
          <a:p>
            <a:r>
              <a:rPr lang="en-US" sz="2000" dirty="0"/>
              <a:t>radius 19</a:t>
            </a:r>
          </a:p>
          <a:p>
            <a:r>
              <a:rPr lang="en-US" sz="2000" dirty="0" err="1"/>
              <a:t>hden</a:t>
            </a:r>
            <a:r>
              <a:rPr lang="en-US" sz="2000" dirty="0"/>
              <a:t> 3</a:t>
            </a:r>
          </a:p>
          <a:p>
            <a:r>
              <a:rPr lang="en-US" sz="2000" dirty="0"/>
              <a:t>abundances HII region</a:t>
            </a:r>
          </a:p>
          <a:p>
            <a:r>
              <a:rPr lang="en-US" sz="2000" dirty="0"/>
              <a:t>cosmic ray background</a:t>
            </a:r>
          </a:p>
          <a:p>
            <a:r>
              <a:rPr lang="en-US" sz="2000" dirty="0"/>
              <a:t>CMB</a:t>
            </a:r>
          </a:p>
          <a:p>
            <a:r>
              <a:rPr lang="en-US" sz="2000" dirty="0"/>
              <a:t>iterate</a:t>
            </a:r>
          </a:p>
          <a:p>
            <a:r>
              <a:rPr lang="en-US" sz="2000" dirty="0"/>
              <a:t>print last iteration</a:t>
            </a:r>
          </a:p>
          <a:p>
            <a:r>
              <a:rPr lang="en-US" sz="2000" dirty="0"/>
              <a:t>save overview "M16.ovr" last</a:t>
            </a:r>
          </a:p>
          <a:p>
            <a:r>
              <a:rPr lang="en-US" sz="2000" dirty="0">
                <a:highlight>
                  <a:srgbClr val="FFFF00"/>
                </a:highlight>
              </a:rPr>
              <a:t>save emitted continuum</a:t>
            </a:r>
            <a:r>
              <a:rPr lang="en-US" sz="2000" dirty="0"/>
              <a:t> "M16.con" units microns last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184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66CD-EF9A-FE4E-A516-F7D4F3A2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one zone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667073-6408-0142-975B-D8D586270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6654"/>
            <a:ext cx="9074648" cy="886132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90A6B9C-4E71-634E-85DC-9E25BA5D455D}"/>
              </a:ext>
            </a:extLst>
          </p:cNvPr>
          <p:cNvSpPr/>
          <p:nvPr/>
        </p:nvSpPr>
        <p:spPr bwMode="auto">
          <a:xfrm>
            <a:off x="1017639" y="3465871"/>
            <a:ext cx="1799303" cy="545690"/>
          </a:xfrm>
          <a:prstGeom prst="rect">
            <a:avLst/>
          </a:prstGeom>
          <a:noFill/>
          <a:ln w="222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B2882F-3FF3-8949-81EF-E2AAD4D4B1A8}"/>
              </a:ext>
            </a:extLst>
          </p:cNvPr>
          <p:cNvSpPr txBox="1"/>
          <p:nvPr/>
        </p:nvSpPr>
        <p:spPr>
          <a:xfrm>
            <a:off x="2165684" y="5053263"/>
            <a:ext cx="3608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Gas kinetic temperature</a:t>
            </a:r>
          </a:p>
        </p:txBody>
      </p:sp>
    </p:spTree>
    <p:extLst>
      <p:ext uri="{BB962C8B-B14F-4D97-AF65-F5344CB8AC3E}">
        <p14:creationId xmlns:p14="http://schemas.microsoft.com/office/powerpoint/2010/main" val="48793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66CD-EF9A-FE4E-A516-F7D4F3A2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one zone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667073-6408-0142-975B-D8D586270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06877"/>
            <a:ext cx="9074648" cy="886132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90A6B9C-4E71-634E-85DC-9E25BA5D455D}"/>
              </a:ext>
            </a:extLst>
          </p:cNvPr>
          <p:cNvSpPr/>
          <p:nvPr/>
        </p:nvSpPr>
        <p:spPr bwMode="auto">
          <a:xfrm>
            <a:off x="0" y="3732570"/>
            <a:ext cx="3878826" cy="545690"/>
          </a:xfrm>
          <a:prstGeom prst="rect">
            <a:avLst/>
          </a:prstGeom>
          <a:noFill/>
          <a:ln w="222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B2882F-3FF3-8949-81EF-E2AAD4D4B1A8}"/>
              </a:ext>
            </a:extLst>
          </p:cNvPr>
          <p:cNvSpPr txBox="1"/>
          <p:nvPr/>
        </p:nvSpPr>
        <p:spPr>
          <a:xfrm>
            <a:off x="2165684" y="5053263"/>
            <a:ext cx="41328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H</a:t>
            </a:r>
            <a:r>
              <a:rPr lang="en-US" sz="2800" baseline="30000" dirty="0">
                <a:solidFill>
                  <a:schemeClr val="accent1"/>
                </a:solidFill>
              </a:rPr>
              <a:t>0</a:t>
            </a:r>
            <a:r>
              <a:rPr lang="en-US" sz="2800" dirty="0">
                <a:solidFill>
                  <a:schemeClr val="accent1"/>
                </a:solidFill>
              </a:rPr>
              <a:t>, H</a:t>
            </a:r>
            <a:r>
              <a:rPr lang="en-US" sz="2800" baseline="30000" dirty="0">
                <a:solidFill>
                  <a:schemeClr val="accent1"/>
                </a:solidFill>
              </a:rPr>
              <a:t>+</a:t>
            </a:r>
            <a:r>
              <a:rPr lang="en-US" sz="2800" dirty="0">
                <a:solidFill>
                  <a:schemeClr val="accent1"/>
                </a:solidFill>
              </a:rPr>
              <a:t> ionization fractions</a:t>
            </a:r>
            <a:br>
              <a:rPr lang="en-US" sz="2800" dirty="0">
                <a:solidFill>
                  <a:schemeClr val="accent1"/>
                </a:solidFill>
              </a:rPr>
            </a:br>
            <a:r>
              <a:rPr lang="en-US" sz="2800" dirty="0">
                <a:solidFill>
                  <a:schemeClr val="accent1"/>
                </a:solidFill>
              </a:rPr>
              <a:t>n(x)/n(H, all forms)</a:t>
            </a:r>
          </a:p>
        </p:txBody>
      </p:sp>
    </p:spTree>
    <p:extLst>
      <p:ext uri="{BB962C8B-B14F-4D97-AF65-F5344CB8AC3E}">
        <p14:creationId xmlns:p14="http://schemas.microsoft.com/office/powerpoint/2010/main" val="3026056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66CD-EF9A-FE4E-A516-F7D4F3A2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one zone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667073-6408-0142-975B-D8D586270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2853"/>
            <a:ext cx="9074648" cy="886132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90A6B9C-4E71-634E-85DC-9E25BA5D455D}"/>
              </a:ext>
            </a:extLst>
          </p:cNvPr>
          <p:cNvSpPr/>
          <p:nvPr/>
        </p:nvSpPr>
        <p:spPr bwMode="auto">
          <a:xfrm>
            <a:off x="7353300" y="3795248"/>
            <a:ext cx="1721348" cy="545690"/>
          </a:xfrm>
          <a:prstGeom prst="rect">
            <a:avLst/>
          </a:prstGeom>
          <a:noFill/>
          <a:ln w="222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B2882F-3FF3-8949-81EF-E2AAD4D4B1A8}"/>
              </a:ext>
            </a:extLst>
          </p:cNvPr>
          <p:cNvSpPr txBox="1"/>
          <p:nvPr/>
        </p:nvSpPr>
        <p:spPr>
          <a:xfrm>
            <a:off x="2165684" y="5053263"/>
            <a:ext cx="34083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H</a:t>
            </a:r>
            <a:r>
              <a:rPr lang="en-US" sz="2800" baseline="-25000" dirty="0">
                <a:solidFill>
                  <a:schemeClr val="accent1"/>
                </a:solidFill>
              </a:rPr>
              <a:t>2</a:t>
            </a:r>
            <a:r>
              <a:rPr lang="en-US" sz="2800" dirty="0">
                <a:solidFill>
                  <a:schemeClr val="accent1"/>
                </a:solidFill>
              </a:rPr>
              <a:t> fraction</a:t>
            </a:r>
            <a:br>
              <a:rPr lang="en-US" sz="2800" dirty="0">
                <a:solidFill>
                  <a:schemeClr val="accent1"/>
                </a:solidFill>
              </a:rPr>
            </a:br>
            <a:r>
              <a:rPr lang="en-US" sz="2800" dirty="0">
                <a:solidFill>
                  <a:schemeClr val="accent1"/>
                </a:solidFill>
              </a:rPr>
              <a:t>2n(H</a:t>
            </a:r>
            <a:r>
              <a:rPr lang="en-US" sz="2800" baseline="-25000" dirty="0">
                <a:solidFill>
                  <a:schemeClr val="accent1"/>
                </a:solidFill>
              </a:rPr>
              <a:t>2</a:t>
            </a:r>
            <a:r>
              <a:rPr lang="en-US" sz="2800" dirty="0">
                <a:solidFill>
                  <a:schemeClr val="accent1"/>
                </a:solidFill>
              </a:rPr>
              <a:t>)/n(H, all forms)</a:t>
            </a:r>
          </a:p>
        </p:txBody>
      </p:sp>
    </p:spTree>
    <p:extLst>
      <p:ext uri="{BB962C8B-B14F-4D97-AF65-F5344CB8AC3E}">
        <p14:creationId xmlns:p14="http://schemas.microsoft.com/office/powerpoint/2010/main" val="518528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Warnings, cautions,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499" y="1493051"/>
            <a:ext cx="8610913" cy="5050718"/>
          </a:xfrm>
        </p:spPr>
        <p:txBody>
          <a:bodyPr/>
          <a:lstStyle/>
          <a:p>
            <a:r>
              <a:rPr lang="en-US" dirty="0"/>
              <a:t>Cloudy is designed to be autonomous and self aware</a:t>
            </a:r>
          </a:p>
          <a:p>
            <a:r>
              <a:rPr lang="en-US" dirty="0"/>
              <a:t>Generates notes, cautions, or warnings, if conditions are not appropriate.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39457"/>
            <a:ext cx="9144000" cy="190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686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end of output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7" y="3357087"/>
            <a:ext cx="9130143" cy="87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815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">
      <a:dk1>
        <a:srgbClr val="000000"/>
      </a:dk1>
      <a:lt1>
        <a:srgbClr val="FFFFFF"/>
      </a:lt1>
      <a:dk2>
        <a:srgbClr val="114FFB"/>
      </a:dk2>
      <a:lt2>
        <a:srgbClr val="CECECE"/>
      </a:lt2>
      <a:accent1>
        <a:srgbClr val="DC0081"/>
      </a:accent1>
      <a:accent2>
        <a:srgbClr val="618FFD"/>
      </a:accent2>
      <a:accent3>
        <a:srgbClr val="FFFFFF"/>
      </a:accent3>
      <a:accent4>
        <a:srgbClr val="000000"/>
      </a:accent4>
      <a:accent5>
        <a:srgbClr val="EBAAC1"/>
      </a:accent5>
      <a:accent6>
        <a:srgbClr val="5781E5"/>
      </a:accent6>
      <a:hlink>
        <a:srgbClr val="FE9B03"/>
      </a:hlink>
      <a:folHlink>
        <a:srgbClr val="DADADA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_1_Cloudy_intro.pptx" id="{35BDE952-3089-1D49-AFE8-21D72F1874FF}" vid="{9527850F-EF30-7749-B5AD-56623C4E5A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9767</TotalTime>
  <Words>539</Words>
  <Application>Microsoft Macintosh PowerPoint</Application>
  <PresentationFormat>On-screen Show (4:3)</PresentationFormat>
  <Paragraphs>109</Paragraphs>
  <Slides>14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Monotype Sorts</vt:lpstr>
      <vt:lpstr>Times New Roman</vt:lpstr>
      <vt:lpstr>Default Theme</vt:lpstr>
      <vt:lpstr>M16 command deck so far</vt:lpstr>
      <vt:lpstr>A “unit cell”</vt:lpstr>
      <vt:lpstr>Command deck as unit cell</vt:lpstr>
      <vt:lpstr>Only save spectrum emitted by the cloud</vt:lpstr>
      <vt:lpstr>Results for one zone</vt:lpstr>
      <vt:lpstr>Results for one zone</vt:lpstr>
      <vt:lpstr>Results for one zone</vt:lpstr>
      <vt:lpstr>Warnings, cautions, notes</vt:lpstr>
      <vt:lpstr>Check end of output</vt:lpstr>
      <vt:lpstr>Break into 6 groups, do 6 radii</vt:lpstr>
      <vt:lpstr>Save prefix file names</vt:lpstr>
      <vt:lpstr>We did 1019 cm, about 3 pc</vt:lpstr>
      <vt:lpstr>The grid command – Hazy1 Chap 18</vt:lpstr>
      <vt:lpstr>The grid command – Hazy1 Chap 18</vt:lpstr>
    </vt:vector>
  </TitlesOfParts>
  <Company>Univ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Orion photo</dc:title>
  <dc:creator>Gary Ferland</dc:creator>
  <cp:lastModifiedBy>Ferland, Gary</cp:lastModifiedBy>
  <cp:revision>191</cp:revision>
  <cp:lastPrinted>2017-07-04T12:09:43Z</cp:lastPrinted>
  <dcterms:created xsi:type="dcterms:W3CDTF">2012-05-23T13:21:33Z</dcterms:created>
  <dcterms:modified xsi:type="dcterms:W3CDTF">2019-04-03T21:52:11Z</dcterms:modified>
</cp:coreProperties>
</file>